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heddar" charset="1" panose="00000000000000000000"/>
      <p:regular r:id="rId23"/>
    </p:embeddedFont>
    <p:embeddedFont>
      <p:font typeface="Arimo" charset="1" panose="020B0604020202020204"/>
      <p:regular r:id="rId24"/>
    </p:embeddedFont>
    <p:embeddedFont>
      <p:font typeface="Open Sans Bold" charset="1" panose="020B0806030504020204"/>
      <p:regular r:id="rId25"/>
    </p:embeddedFont>
    <p:embeddedFont>
      <p:font typeface="Arimo Bold" charset="1" panose="020B0704020202020204"/>
      <p:regular r:id="rId26"/>
    </p:embeddedFont>
    <p:embeddedFont>
      <p:font typeface="Open Sans" charset="1" panose="020B06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https://fr.wikipedia.org/wiki/Injection_SQL?trk=article-ssr-frontend-pulse_little-text-block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https://www.linkedin.com/redir/redirect?url=https%3A%2F%2Fwww%2Essi%2Egouv%2Efr%2Fadministration%2Fprecautions-elementaires%2Fcalculer-la-force-dun-mot-de-passe%2F&amp;urlhash=cPd6&amp;trk=article-ssr-frontend-pulse_little-text-block" TargetMode="External" Type="http://schemas.openxmlformats.org/officeDocument/2006/relationships/hyperlink"/><Relationship Id="rId4" Target="https://www.linkedin.com/redir/redirect?url=https%3A%2F%2Fwww%2Essi%2Egouv%2Efr%2Fentreprise%2Fprecautions-elementaires%2F5-reflexes-a-avoir-lors-de-la-reception-dun-courriel%2F&amp;urlhash=iIpz&amp;trk=article-ssr-frontend-pulse_little-text-block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43" r="-11111" b="-1584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414136"/>
            <a:chOff x="0" y="0"/>
            <a:chExt cx="4816593" cy="2742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42818"/>
            </a:xfrm>
            <a:custGeom>
              <a:avLst/>
              <a:gdLst/>
              <a:ahLst/>
              <a:cxnLst/>
              <a:rect r="r" b="b" t="t" l="l"/>
              <a:pathLst>
                <a:path h="2742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2818"/>
                  </a:lnTo>
                  <a:lnTo>
                    <a:pt x="0" y="2742818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8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728786"/>
            <a:ext cx="5343536" cy="803328"/>
            <a:chOff x="0" y="0"/>
            <a:chExt cx="1689040" cy="2539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9041" cy="253924"/>
            </a:xfrm>
            <a:custGeom>
              <a:avLst/>
              <a:gdLst/>
              <a:ahLst/>
              <a:cxnLst/>
              <a:rect r="r" b="b" t="t" l="l"/>
              <a:pathLst>
                <a:path h="253924" w="1689041">
                  <a:moveTo>
                    <a:pt x="126962" y="0"/>
                  </a:moveTo>
                  <a:lnTo>
                    <a:pt x="1562078" y="0"/>
                  </a:lnTo>
                  <a:cubicBezTo>
                    <a:pt x="1632198" y="0"/>
                    <a:pt x="1689041" y="56843"/>
                    <a:pt x="1689041" y="126962"/>
                  </a:cubicBezTo>
                  <a:lnTo>
                    <a:pt x="1689041" y="126962"/>
                  </a:lnTo>
                  <a:cubicBezTo>
                    <a:pt x="1689041" y="160635"/>
                    <a:pt x="1675664" y="192928"/>
                    <a:pt x="1651854" y="216738"/>
                  </a:cubicBezTo>
                  <a:cubicBezTo>
                    <a:pt x="1628044" y="240548"/>
                    <a:pt x="1595751" y="253924"/>
                    <a:pt x="1562078" y="253924"/>
                  </a:cubicBezTo>
                  <a:lnTo>
                    <a:pt x="126962" y="253924"/>
                  </a:lnTo>
                  <a:cubicBezTo>
                    <a:pt x="56843" y="253924"/>
                    <a:pt x="0" y="197081"/>
                    <a:pt x="0" y="126962"/>
                  </a:cubicBezTo>
                  <a:lnTo>
                    <a:pt x="0" y="126962"/>
                  </a:lnTo>
                  <a:cubicBezTo>
                    <a:pt x="0" y="56843"/>
                    <a:pt x="56843" y="0"/>
                    <a:pt x="1269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89040" cy="292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4506" y="705467"/>
            <a:ext cx="13184343" cy="483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671"/>
              </a:lnSpc>
            </a:pPr>
            <a:r>
              <a:rPr lang="en-US" sz="13570" spc="502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LES VULNÉRABILITÉS DANS UN SYSTÈME INFORMATIQUE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163" y="5903006"/>
            <a:ext cx="4525872" cy="48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1"/>
              </a:lnSpc>
            </a:pPr>
            <a:r>
              <a:rPr lang="en-US" sz="3379" spc="1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Présenté par Lubin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76" r="-5882" b="-911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414136"/>
            <a:chOff x="0" y="0"/>
            <a:chExt cx="4816593" cy="2742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42818"/>
            </a:xfrm>
            <a:custGeom>
              <a:avLst/>
              <a:gdLst/>
              <a:ahLst/>
              <a:cxnLst/>
              <a:rect r="r" b="b" t="t" l="l"/>
              <a:pathLst>
                <a:path h="2742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2818"/>
                  </a:lnTo>
                  <a:lnTo>
                    <a:pt x="0" y="2742818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8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22554" y="1028700"/>
            <a:ext cx="9842891" cy="9258300"/>
            <a:chOff x="0" y="0"/>
            <a:chExt cx="2592366" cy="243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92366" cy="2438400"/>
            </a:xfrm>
            <a:custGeom>
              <a:avLst/>
              <a:gdLst/>
              <a:ahLst/>
              <a:cxnLst/>
              <a:rect r="r" b="b" t="t" l="l"/>
              <a:pathLst>
                <a:path h="2438400" w="2592366">
                  <a:moveTo>
                    <a:pt x="0" y="0"/>
                  </a:moveTo>
                  <a:lnTo>
                    <a:pt x="2592366" y="0"/>
                  </a:lnTo>
                  <a:lnTo>
                    <a:pt x="259236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200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9236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48534" y="1112976"/>
            <a:ext cx="8390932" cy="2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22"/>
              </a:lnSpc>
            </a:pPr>
            <a:r>
              <a:rPr lang="en-US" sz="8700" spc="321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Vulnérabilités liées aux réseaux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48534" y="3667966"/>
            <a:ext cx="8719534" cy="657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Faiblesses dans les architectures des réseaux</a:t>
            </a:r>
          </a:p>
          <a:p>
            <a:pPr algn="l">
              <a:lnSpc>
                <a:spcPts val="3710"/>
              </a:lnSpc>
            </a:pP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Manque de chiffrement (pas de HTTPS ou VPN)</a:t>
            </a:r>
          </a:p>
          <a:p>
            <a:pPr algn="l">
              <a:lnSpc>
                <a:spcPts val="3710"/>
              </a:lnSpc>
            </a:pP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Failles dans les protocoles réseau</a:t>
            </a:r>
          </a:p>
          <a:p>
            <a:pPr algn="l">
              <a:lnSpc>
                <a:spcPts val="3710"/>
              </a:lnSpc>
            </a:pP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DNS Spoofing</a:t>
            </a:r>
          </a:p>
          <a:p>
            <a:pPr algn="l">
              <a:lnSpc>
                <a:spcPts val="3710"/>
              </a:lnSpc>
            </a:pP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mauvaise configuration des routeurs d'un réseau ou des pares-feux.</a:t>
            </a:r>
          </a:p>
          <a:p>
            <a:pPr algn="l">
              <a:lnSpc>
                <a:spcPts val="3710"/>
              </a:lnSpc>
            </a:pPr>
          </a:p>
          <a:p>
            <a:pPr algn="l">
              <a:lnSpc>
                <a:spcPts val="37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768939"/>
            <a:ext cx="18288000" cy="8229600"/>
          </a:xfrm>
          <a:custGeom>
            <a:avLst/>
            <a:gdLst/>
            <a:ahLst/>
            <a:cxnLst/>
            <a:rect r="r" b="b" t="t" l="l"/>
            <a:pathLst>
              <a:path h="8229600" w="182880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50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04924"/>
            <a:ext cx="8459792" cy="127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Les concéquences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742666"/>
            <a:ext cx="16861839" cy="432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Tout d'abord, elles peuvent permettre le </a:t>
            </a:r>
            <a:r>
              <a:rPr lang="en-US" sz="3200" spc="11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vol</a:t>
            </a: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la </a:t>
            </a:r>
            <a:r>
              <a:rPr lang="en-US" sz="3200" spc="11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suppression </a:t>
            </a: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ou la </a:t>
            </a:r>
            <a:r>
              <a:rPr lang="en-US" sz="3200" spc="11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modification</a:t>
            </a: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200" spc="11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données sensibles</a:t>
            </a: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(clients, cartes bancaires, secrets d’entreprise), compromettant ainsi la </a:t>
            </a:r>
            <a:r>
              <a:rPr lang="en-US" sz="3200" spc="11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confidentialité et l’intégrié.</a:t>
            </a: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>
              <a:lnSpc>
                <a:spcPts val="3392"/>
              </a:lnSpc>
            </a:pP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Certaines vulnérabilités permettent des</a:t>
            </a:r>
            <a:r>
              <a:rPr lang="en-US" sz="3200" spc="11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attaques par déni de service</a:t>
            </a: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(DoS/DDoS), rendant les services </a:t>
            </a:r>
            <a:r>
              <a:rPr lang="en-US" sz="3200" spc="11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indisponibles </a:t>
            </a: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et perturbant les opérations. </a:t>
            </a:r>
          </a:p>
          <a:p>
            <a:pPr algn="l">
              <a:lnSpc>
                <a:spcPts val="3392"/>
              </a:lnSpc>
            </a:pPr>
          </a:p>
          <a:p>
            <a:pPr algn="l">
              <a:lnSpc>
                <a:spcPts val="3392"/>
              </a:lnSpc>
            </a:pP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Elles peuvent aussi entraîner l’</a:t>
            </a:r>
            <a:r>
              <a:rPr lang="en-US" sz="3200" spc="11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usurpation </a:t>
            </a: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d’</a:t>
            </a:r>
            <a:r>
              <a:rPr lang="en-US" sz="3200" spc="11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identité</a:t>
            </a:r>
            <a:r>
              <a:rPr lang="en-US" sz="3200" spc="11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permettant à des attaquants de commettre des fraudes ou d'envoyer des malwares au nom de victimes.</a:t>
            </a:r>
          </a:p>
          <a:p>
            <a:pPr algn="l">
              <a:lnSpc>
                <a:spcPts val="3392"/>
              </a:lnSpc>
              <a:spcBef>
                <a:spcPct val="0"/>
              </a:spcBef>
            </a:pPr>
          </a:p>
          <a:p>
            <a:pPr algn="l">
              <a:lnSpc>
                <a:spcPts val="33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1994" y="1817923"/>
            <a:ext cx="16427306" cy="732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8"/>
              </a:lnSpc>
            </a:pP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3878"/>
              </a:lnSpc>
            </a:pP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Les entreprises peuvent aussi subir de lourdes </a:t>
            </a:r>
            <a:r>
              <a:rPr lang="en-US" b="true" sz="3659" spc="13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pertes financières</a:t>
            </a: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liées aux frais de récupération (ransomware).</a:t>
            </a:r>
          </a:p>
          <a:p>
            <a:pPr algn="just">
              <a:lnSpc>
                <a:spcPts val="3878"/>
              </a:lnSpc>
            </a:pPr>
          </a:p>
          <a:p>
            <a:pPr algn="just">
              <a:lnSpc>
                <a:spcPts val="3878"/>
              </a:lnSpc>
            </a:pP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 plus, la </a:t>
            </a:r>
            <a:r>
              <a:rPr lang="en-US" b="true" sz="3659" spc="13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réputation </a:t>
            </a: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 l'entreprise peut être gravement affectée, ce qui entraîne une </a:t>
            </a:r>
            <a:r>
              <a:rPr lang="en-US" b="true" sz="3659" spc="13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perte de confiance</a:t>
            </a: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  <a:p>
            <a:pPr algn="just">
              <a:lnSpc>
                <a:spcPts val="3878"/>
              </a:lnSpc>
            </a:pPr>
          </a:p>
          <a:p>
            <a:pPr algn="just">
              <a:lnSpc>
                <a:spcPts val="3878"/>
              </a:lnSpc>
            </a:pP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 cas de </a:t>
            </a:r>
            <a:r>
              <a:rPr lang="en-US" b="true" sz="3659" spc="13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fuite de données</a:t>
            </a: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les conséquences légales peuvent être sévères, avec des </a:t>
            </a:r>
            <a:r>
              <a:rPr lang="en-US" b="true" sz="3659" spc="13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amendes </a:t>
            </a: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considérables, notamment en vertu des lois comme le RGPD.</a:t>
            </a:r>
          </a:p>
          <a:p>
            <a:pPr algn="just">
              <a:lnSpc>
                <a:spcPts val="3878"/>
              </a:lnSpc>
            </a:pPr>
          </a:p>
          <a:p>
            <a:pPr algn="just">
              <a:lnSpc>
                <a:spcPts val="3878"/>
              </a:lnSpc>
            </a:pP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Enfin, des vulnérabilités peuvent être exploitées pour l'</a:t>
            </a:r>
            <a:r>
              <a:rPr lang="en-US" b="true" sz="3659" spc="13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espionnage</a:t>
            </a: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b="true" sz="3659" spc="13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industriel</a:t>
            </a: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compromettant des informations stratégiques sensibles.(</a:t>
            </a:r>
            <a:r>
              <a:rPr lang="en-US" b="true" sz="3659" spc="13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spyware</a:t>
            </a:r>
            <a:r>
              <a:rPr lang="en-US" sz="3659" spc="13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algn="just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66141"/>
            <a:ext cx="7761524" cy="127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Les concéquences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7635" y="3294082"/>
            <a:ext cx="7319901" cy="2471245"/>
            <a:chOff x="0" y="0"/>
            <a:chExt cx="2274363" cy="767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4364" cy="767840"/>
            </a:xfrm>
            <a:custGeom>
              <a:avLst/>
              <a:gdLst/>
              <a:ahLst/>
              <a:cxnLst/>
              <a:rect r="r" b="b" t="t" l="l"/>
              <a:pathLst>
                <a:path h="767840" w="2274364">
                  <a:moveTo>
                    <a:pt x="52883" y="0"/>
                  </a:moveTo>
                  <a:lnTo>
                    <a:pt x="2221481" y="0"/>
                  </a:lnTo>
                  <a:cubicBezTo>
                    <a:pt x="2250687" y="0"/>
                    <a:pt x="2274364" y="23676"/>
                    <a:pt x="2274364" y="52883"/>
                  </a:cubicBezTo>
                  <a:lnTo>
                    <a:pt x="2274364" y="714957"/>
                  </a:lnTo>
                  <a:cubicBezTo>
                    <a:pt x="2274364" y="744163"/>
                    <a:pt x="2250687" y="767840"/>
                    <a:pt x="2221481" y="767840"/>
                  </a:cubicBezTo>
                  <a:lnTo>
                    <a:pt x="52883" y="767840"/>
                  </a:lnTo>
                  <a:cubicBezTo>
                    <a:pt x="23676" y="767840"/>
                    <a:pt x="0" y="744163"/>
                    <a:pt x="0" y="714957"/>
                  </a:cubicBezTo>
                  <a:lnTo>
                    <a:pt x="0" y="52883"/>
                  </a:lnTo>
                  <a:cubicBezTo>
                    <a:pt x="0" y="23676"/>
                    <a:pt x="23676" y="0"/>
                    <a:pt x="528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74363" cy="805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7635" y="6787055"/>
            <a:ext cx="7319901" cy="2471245"/>
            <a:chOff x="0" y="0"/>
            <a:chExt cx="2274363" cy="767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74364" cy="767840"/>
            </a:xfrm>
            <a:custGeom>
              <a:avLst/>
              <a:gdLst/>
              <a:ahLst/>
              <a:cxnLst/>
              <a:rect r="r" b="b" t="t" l="l"/>
              <a:pathLst>
                <a:path h="767840" w="2274364">
                  <a:moveTo>
                    <a:pt x="52883" y="0"/>
                  </a:moveTo>
                  <a:lnTo>
                    <a:pt x="2221481" y="0"/>
                  </a:lnTo>
                  <a:cubicBezTo>
                    <a:pt x="2250687" y="0"/>
                    <a:pt x="2274364" y="23676"/>
                    <a:pt x="2274364" y="52883"/>
                  </a:cubicBezTo>
                  <a:lnTo>
                    <a:pt x="2274364" y="714957"/>
                  </a:lnTo>
                  <a:cubicBezTo>
                    <a:pt x="2274364" y="744163"/>
                    <a:pt x="2250687" y="767840"/>
                    <a:pt x="2221481" y="767840"/>
                  </a:cubicBezTo>
                  <a:lnTo>
                    <a:pt x="52883" y="767840"/>
                  </a:lnTo>
                  <a:cubicBezTo>
                    <a:pt x="23676" y="767840"/>
                    <a:pt x="0" y="744163"/>
                    <a:pt x="0" y="714957"/>
                  </a:cubicBezTo>
                  <a:lnTo>
                    <a:pt x="0" y="52883"/>
                  </a:lnTo>
                  <a:cubicBezTo>
                    <a:pt x="0" y="23676"/>
                    <a:pt x="23676" y="0"/>
                    <a:pt x="528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74363" cy="805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90464" y="3294082"/>
            <a:ext cx="7319901" cy="2471245"/>
            <a:chOff x="0" y="0"/>
            <a:chExt cx="2274363" cy="767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74364" cy="767840"/>
            </a:xfrm>
            <a:custGeom>
              <a:avLst/>
              <a:gdLst/>
              <a:ahLst/>
              <a:cxnLst/>
              <a:rect r="r" b="b" t="t" l="l"/>
              <a:pathLst>
                <a:path h="767840" w="2274364">
                  <a:moveTo>
                    <a:pt x="52883" y="0"/>
                  </a:moveTo>
                  <a:lnTo>
                    <a:pt x="2221481" y="0"/>
                  </a:lnTo>
                  <a:cubicBezTo>
                    <a:pt x="2250687" y="0"/>
                    <a:pt x="2274364" y="23676"/>
                    <a:pt x="2274364" y="52883"/>
                  </a:cubicBezTo>
                  <a:lnTo>
                    <a:pt x="2274364" y="714957"/>
                  </a:lnTo>
                  <a:cubicBezTo>
                    <a:pt x="2274364" y="744163"/>
                    <a:pt x="2250687" y="767840"/>
                    <a:pt x="2221481" y="767840"/>
                  </a:cubicBezTo>
                  <a:lnTo>
                    <a:pt x="52883" y="767840"/>
                  </a:lnTo>
                  <a:cubicBezTo>
                    <a:pt x="23676" y="767840"/>
                    <a:pt x="0" y="744163"/>
                    <a:pt x="0" y="714957"/>
                  </a:cubicBezTo>
                  <a:lnTo>
                    <a:pt x="0" y="52883"/>
                  </a:lnTo>
                  <a:cubicBezTo>
                    <a:pt x="0" y="23676"/>
                    <a:pt x="23676" y="0"/>
                    <a:pt x="528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74363" cy="805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20052"/>
                  </a:solidFill>
                  <a:latin typeface="Open Sans"/>
                  <a:ea typeface="Open Sans"/>
                  <a:cs typeface="Open Sans"/>
                  <a:sym typeface="Open Sans"/>
                </a:rPr>
                <a:t>92% des entreprises sondées ont eu recours au télétravail total ou partiel, mais 35% estiment que leurs collaborateurs ne sont pas sensibilisés aux risques cybersécurité associés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90464" y="6787055"/>
            <a:ext cx="7319901" cy="2471245"/>
            <a:chOff x="0" y="0"/>
            <a:chExt cx="2274363" cy="767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74364" cy="767840"/>
            </a:xfrm>
            <a:custGeom>
              <a:avLst/>
              <a:gdLst/>
              <a:ahLst/>
              <a:cxnLst/>
              <a:rect r="r" b="b" t="t" l="l"/>
              <a:pathLst>
                <a:path h="767840" w="2274364">
                  <a:moveTo>
                    <a:pt x="52883" y="0"/>
                  </a:moveTo>
                  <a:lnTo>
                    <a:pt x="2221481" y="0"/>
                  </a:lnTo>
                  <a:cubicBezTo>
                    <a:pt x="2250687" y="0"/>
                    <a:pt x="2274364" y="23676"/>
                    <a:pt x="2274364" y="52883"/>
                  </a:cubicBezTo>
                  <a:lnTo>
                    <a:pt x="2274364" y="714957"/>
                  </a:lnTo>
                  <a:cubicBezTo>
                    <a:pt x="2274364" y="744163"/>
                    <a:pt x="2250687" y="767840"/>
                    <a:pt x="2221481" y="767840"/>
                  </a:cubicBezTo>
                  <a:lnTo>
                    <a:pt x="52883" y="767840"/>
                  </a:lnTo>
                  <a:cubicBezTo>
                    <a:pt x="23676" y="767840"/>
                    <a:pt x="0" y="744163"/>
                    <a:pt x="0" y="714957"/>
                  </a:cubicBezTo>
                  <a:lnTo>
                    <a:pt x="0" y="52883"/>
                  </a:lnTo>
                  <a:cubicBezTo>
                    <a:pt x="0" y="23676"/>
                    <a:pt x="23676" y="0"/>
                    <a:pt x="528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74363" cy="805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80396" y="2277996"/>
            <a:ext cx="1514379" cy="151437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  <a:r>
                <a:rPr lang="en-US" b="true" sz="4299">
                  <a:solidFill>
                    <a:srgbClr val="02005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61%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852121" y="2795789"/>
            <a:ext cx="996586" cy="99658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02005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439293" y="6288762"/>
            <a:ext cx="996586" cy="99658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02005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852121" y="6288762"/>
            <a:ext cx="996586" cy="99658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02005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186521" y="438150"/>
            <a:ext cx="7914957" cy="2363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quelques chiffres clefs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9831" y="3984159"/>
            <a:ext cx="6535509" cy="151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5"/>
              </a:lnSpc>
              <a:spcBef>
                <a:spcPct val="0"/>
              </a:spcBef>
            </a:pPr>
            <a:r>
              <a:rPr lang="en-US" b="true" sz="2816" spc="10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des violations concernent des mots de passe faible ou des informations d’identification compromise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62027" y="7573557"/>
            <a:ext cx="5751117" cy="151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5"/>
              </a:lnSpc>
              <a:spcBef>
                <a:spcPct val="0"/>
              </a:spcBef>
            </a:pPr>
            <a:r>
              <a:rPr lang="en-US" b="true" sz="2816" spc="10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élévation des dommages causés par les ransomwares et les paiements de rançon à l’échelle mondiale en 2021.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90464" y="7569510"/>
            <a:ext cx="7319901" cy="111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716" spc="1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des entreprises ont été victimes d’attaques par phishing ou spear phishing.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593225" y="2277996"/>
            <a:ext cx="1514379" cy="1514379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  <a:r>
                <a:rPr lang="en-US" b="true" sz="4299">
                  <a:solidFill>
                    <a:srgbClr val="02005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92%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882774" y="5765335"/>
            <a:ext cx="2109624" cy="1789173"/>
            <a:chOff x="0" y="0"/>
            <a:chExt cx="1132281" cy="96028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2281" cy="960288"/>
            </a:xfrm>
            <a:custGeom>
              <a:avLst/>
              <a:gdLst/>
              <a:ahLst/>
              <a:cxnLst/>
              <a:rect r="r" b="b" t="t" l="l"/>
              <a:pathLst>
                <a:path h="960288" w="1132281">
                  <a:moveTo>
                    <a:pt x="566140" y="0"/>
                  </a:moveTo>
                  <a:cubicBezTo>
                    <a:pt x="253470" y="0"/>
                    <a:pt x="0" y="214968"/>
                    <a:pt x="0" y="480144"/>
                  </a:cubicBezTo>
                  <a:cubicBezTo>
                    <a:pt x="0" y="745320"/>
                    <a:pt x="253470" y="960288"/>
                    <a:pt x="566140" y="960288"/>
                  </a:cubicBezTo>
                  <a:cubicBezTo>
                    <a:pt x="878811" y="960288"/>
                    <a:pt x="1132281" y="745320"/>
                    <a:pt x="1132281" y="480144"/>
                  </a:cubicBezTo>
                  <a:cubicBezTo>
                    <a:pt x="1132281" y="214968"/>
                    <a:pt x="878811" y="0"/>
                    <a:pt x="5661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6151" y="4302"/>
              <a:ext cx="919978" cy="865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  <a:r>
                <a:rPr lang="en-US" b="true" sz="4299">
                  <a:solidFill>
                    <a:srgbClr val="02005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20M$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593225" y="5902731"/>
            <a:ext cx="1514379" cy="1514379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  <a:r>
                <a:rPr lang="en-US" b="true" sz="4299">
                  <a:solidFill>
                    <a:srgbClr val="02005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80%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690464" y="3811425"/>
            <a:ext cx="7319901" cy="18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b="true" sz="2716" spc="1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des entreprises ont eu recours au télétravail total ou partiel, mais 35% estiment que leurs collaborateurs ne sont pas sensibilisés aux risques cybersécurité associés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00">
            <a:off x="3249831" y="2883266"/>
            <a:ext cx="11788339" cy="6934762"/>
          </a:xfrm>
          <a:custGeom>
            <a:avLst/>
            <a:gdLst/>
            <a:ahLst/>
            <a:cxnLst/>
            <a:rect r="r" b="b" t="t" l="l"/>
            <a:pathLst>
              <a:path h="6934762" w="11788339">
                <a:moveTo>
                  <a:pt x="0" y="20553"/>
                </a:moveTo>
                <a:lnTo>
                  <a:pt x="11776271" y="0"/>
                </a:lnTo>
                <a:lnTo>
                  <a:pt x="11788338" y="6914209"/>
                </a:lnTo>
                <a:lnTo>
                  <a:pt x="12067" y="6934762"/>
                </a:lnTo>
                <a:lnTo>
                  <a:pt x="0" y="20553"/>
                </a:lnTo>
                <a:close/>
              </a:path>
            </a:pathLst>
          </a:custGeom>
          <a:blipFill>
            <a:blip r:embed="rId2"/>
            <a:stretch>
              <a:fillRect l="-58" t="-174" r="-33" b="-142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6676" y="257746"/>
            <a:ext cx="17471324" cy="234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2"/>
              </a:lnSpc>
            </a:pPr>
            <a:r>
              <a:rPr lang="en-US" sz="8945" spc="330" u="sng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Impacte par secteur d’activité</a:t>
            </a:r>
          </a:p>
          <a:p>
            <a:pPr algn="ctr" marL="0" indent="0" lvl="0">
              <a:lnSpc>
                <a:spcPts val="7469"/>
              </a:lnSpc>
            </a:pPr>
            <a:r>
              <a:rPr lang="en-US" sz="7046" spc="260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(</a:t>
            </a:r>
            <a:r>
              <a:rPr lang="en-US" sz="7046" spc="260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juin 2021 à juin 2022)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33764" cy="10358913"/>
          </a:xfrm>
          <a:custGeom>
            <a:avLst/>
            <a:gdLst/>
            <a:ahLst/>
            <a:cxnLst/>
            <a:rect r="r" b="b" t="t" l="l"/>
            <a:pathLst>
              <a:path h="10358913" w="18133764">
                <a:moveTo>
                  <a:pt x="0" y="0"/>
                </a:moveTo>
                <a:lnTo>
                  <a:pt x="18133764" y="0"/>
                </a:lnTo>
                <a:lnTo>
                  <a:pt x="18133764" y="10358913"/>
                </a:lnTo>
                <a:lnTo>
                  <a:pt x="0" y="1035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63568"/>
            <a:ext cx="18288000" cy="10414136"/>
            <a:chOff x="0" y="0"/>
            <a:chExt cx="4816593" cy="2742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42818"/>
            </a:xfrm>
            <a:custGeom>
              <a:avLst/>
              <a:gdLst/>
              <a:ahLst/>
              <a:cxnLst/>
              <a:rect r="r" b="b" t="t" l="l"/>
              <a:pathLst>
                <a:path h="2742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2818"/>
                  </a:lnTo>
                  <a:lnTo>
                    <a:pt x="0" y="2742818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8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573108" y="4320486"/>
            <a:ext cx="9141785" cy="1588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82"/>
              </a:lnSpc>
            </a:pPr>
            <a:r>
              <a:rPr lang="en-US" sz="10077" spc="372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Conclusion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48689" y="396559"/>
            <a:ext cx="10940601" cy="917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Les vulnérabilités informatiques représentent des </a:t>
            </a:r>
            <a:r>
              <a:rPr lang="en-US" sz="3466" spc="12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failles critiques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dans les systèmes, qui peuvent être exploitées pour compromettre la </a:t>
            </a:r>
            <a:r>
              <a:rPr lang="en-US" sz="3466" spc="12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confidentialité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l'</a:t>
            </a:r>
            <a:r>
              <a:rPr lang="en-US" sz="3466" spc="12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intégrité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et la </a:t>
            </a:r>
            <a:r>
              <a:rPr lang="en-US" sz="3466" spc="12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disponibilité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 données et des services.</a:t>
            </a:r>
          </a:p>
          <a:p>
            <a:pPr algn="l">
              <a:lnSpc>
                <a:spcPts val="3674"/>
              </a:lnSpc>
            </a:pPr>
          </a:p>
          <a:p>
            <a:pPr algn="l">
              <a:lnSpc>
                <a:spcPts val="3674"/>
              </a:lnSpc>
            </a:pPr>
          </a:p>
          <a:p>
            <a:pPr algn="l">
              <a:lnSpc>
                <a:spcPts val="3674"/>
              </a:lnSpc>
            </a:pP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Qu'il s'agisse de</a:t>
            </a:r>
            <a:r>
              <a:rPr lang="en-US" sz="3466" spc="12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failles humaines, techniques ou physiques, chaque vulnérabilité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non corrigée ouvre la porte à des </a:t>
            </a:r>
            <a:r>
              <a:rPr lang="en-US" sz="3466" spc="12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risques majeurs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 vol de données, attaques par déni de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rvi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ce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pertes financières et réputationnelles, ou encore sanctions légales.</a:t>
            </a:r>
          </a:p>
          <a:p>
            <a:pPr algn="l">
              <a:lnSpc>
                <a:spcPts val="3674"/>
              </a:lnSpc>
            </a:pPr>
          </a:p>
          <a:p>
            <a:pPr algn="l">
              <a:lnSpc>
                <a:spcPts val="3674"/>
              </a:lnSpc>
            </a:pPr>
          </a:p>
          <a:p>
            <a:pPr algn="l">
              <a:lnSpc>
                <a:spcPts val="3674"/>
              </a:lnSpc>
              <a:spcBef>
                <a:spcPct val="0"/>
              </a:spcBef>
            </a:pP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sécurité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informatique n'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pas seulement une questi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on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 tech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ologi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mais aussi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 </a:t>
            </a:r>
            <a:r>
              <a:rPr lang="en-US" b="true" sz="3466" spc="1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pratiques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b="true" sz="3466" spc="1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rigoureuses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de </a:t>
            </a:r>
            <a:r>
              <a:rPr lang="en-US" b="true" sz="3466" spc="1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sensibilisation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 de </a:t>
            </a:r>
            <a:r>
              <a:rPr lang="en-US" b="true" sz="3466" spc="12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préparation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à rép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on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dre rap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nt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et eff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cemen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aux incidents.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713387"/>
            <a:ext cx="4967954" cy="8860225"/>
          </a:xfrm>
          <a:custGeom>
            <a:avLst/>
            <a:gdLst/>
            <a:ahLst/>
            <a:cxnLst/>
            <a:rect r="r" b="b" t="t" l="l"/>
            <a:pathLst>
              <a:path h="8860225" w="4967954">
                <a:moveTo>
                  <a:pt x="0" y="0"/>
                </a:moveTo>
                <a:lnTo>
                  <a:pt x="4967954" y="0"/>
                </a:lnTo>
                <a:lnTo>
                  <a:pt x="4967954" y="8860226"/>
                </a:lnTo>
                <a:lnTo>
                  <a:pt x="0" y="886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1913"/>
            <a:ext cx="18133764" cy="10358913"/>
          </a:xfrm>
          <a:custGeom>
            <a:avLst/>
            <a:gdLst/>
            <a:ahLst/>
            <a:cxnLst/>
            <a:rect r="r" b="b" t="t" l="l"/>
            <a:pathLst>
              <a:path h="10358913" w="18133764">
                <a:moveTo>
                  <a:pt x="0" y="0"/>
                </a:moveTo>
                <a:lnTo>
                  <a:pt x="18133764" y="0"/>
                </a:lnTo>
                <a:lnTo>
                  <a:pt x="18133764" y="10358913"/>
                </a:lnTo>
                <a:lnTo>
                  <a:pt x="0" y="1035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7118" y="-127136"/>
            <a:ext cx="18288000" cy="10414136"/>
            <a:chOff x="0" y="0"/>
            <a:chExt cx="4816593" cy="2742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42818"/>
            </a:xfrm>
            <a:custGeom>
              <a:avLst/>
              <a:gdLst/>
              <a:ahLst/>
              <a:cxnLst/>
              <a:rect r="r" b="b" t="t" l="l"/>
              <a:pathLst>
                <a:path h="2742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2818"/>
                  </a:lnTo>
                  <a:lnTo>
                    <a:pt x="0" y="2742818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8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9502" y="2165350"/>
            <a:ext cx="15068997" cy="584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00"/>
              </a:lnSpc>
            </a:pPr>
            <a:r>
              <a:rPr lang="en-US" sz="20000" spc="740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MERCI DE VOTRE ECOUTE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58568"/>
            <a:ext cx="1009495" cy="100949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558944"/>
            <a:ext cx="1009495" cy="10094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860795"/>
            <a:ext cx="1009495" cy="10094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716336" y="3571664"/>
            <a:ext cx="8239442" cy="3153514"/>
            <a:chOff x="0" y="0"/>
            <a:chExt cx="2170059" cy="8305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70059" cy="830555"/>
            </a:xfrm>
            <a:custGeom>
              <a:avLst/>
              <a:gdLst/>
              <a:ahLst/>
              <a:cxnLst/>
              <a:rect r="r" b="b" t="t" l="l"/>
              <a:pathLst>
                <a:path h="830555" w="2170059">
                  <a:moveTo>
                    <a:pt x="88324" y="0"/>
                  </a:moveTo>
                  <a:lnTo>
                    <a:pt x="2081735" y="0"/>
                  </a:lnTo>
                  <a:cubicBezTo>
                    <a:pt x="2105160" y="0"/>
                    <a:pt x="2127625" y="9306"/>
                    <a:pt x="2144189" y="25870"/>
                  </a:cubicBezTo>
                  <a:cubicBezTo>
                    <a:pt x="2160753" y="42433"/>
                    <a:pt x="2170059" y="64899"/>
                    <a:pt x="2170059" y="88324"/>
                  </a:cubicBezTo>
                  <a:lnTo>
                    <a:pt x="2170059" y="742231"/>
                  </a:lnTo>
                  <a:cubicBezTo>
                    <a:pt x="2170059" y="765656"/>
                    <a:pt x="2160753" y="788122"/>
                    <a:pt x="2144189" y="804686"/>
                  </a:cubicBezTo>
                  <a:cubicBezTo>
                    <a:pt x="2127625" y="821249"/>
                    <a:pt x="2105160" y="830555"/>
                    <a:pt x="2081735" y="830555"/>
                  </a:cubicBezTo>
                  <a:lnTo>
                    <a:pt x="88324" y="830555"/>
                  </a:lnTo>
                  <a:cubicBezTo>
                    <a:pt x="64899" y="830555"/>
                    <a:pt x="42433" y="821249"/>
                    <a:pt x="25870" y="804686"/>
                  </a:cubicBezTo>
                  <a:cubicBezTo>
                    <a:pt x="9306" y="788122"/>
                    <a:pt x="0" y="765656"/>
                    <a:pt x="0" y="742231"/>
                  </a:cubicBezTo>
                  <a:lnTo>
                    <a:pt x="0" y="88324"/>
                  </a:lnTo>
                  <a:cubicBezTo>
                    <a:pt x="0" y="64899"/>
                    <a:pt x="9306" y="42433"/>
                    <a:pt x="25870" y="25870"/>
                  </a:cubicBezTo>
                  <a:cubicBezTo>
                    <a:pt x="42433" y="9306"/>
                    <a:pt x="64899" y="0"/>
                    <a:pt x="88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70059" cy="868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801600" y="0"/>
            <a:ext cx="5486400" cy="10287000"/>
          </a:xfrm>
          <a:custGeom>
            <a:avLst/>
            <a:gdLst/>
            <a:ahLst/>
            <a:cxnLst/>
            <a:rect r="r" b="b" t="t" l="l"/>
            <a:pathLst>
              <a:path h="10287000" w="5486400">
                <a:moveTo>
                  <a:pt x="0" y="0"/>
                </a:moveTo>
                <a:lnTo>
                  <a:pt x="5486400" y="0"/>
                </a:lnTo>
                <a:lnTo>
                  <a:pt x="54864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981075"/>
            <a:ext cx="7225902" cy="127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Sommaire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24225" y="2437776"/>
            <a:ext cx="3473820" cy="59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24225" y="3724808"/>
            <a:ext cx="6219015" cy="59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LES VULNÉRABILITÉS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24225" y="5010100"/>
            <a:ext cx="5694513" cy="59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LES CONCÉQUENCES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28700" y="7470334"/>
            <a:ext cx="1009495" cy="100949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324225" y="7635756"/>
            <a:ext cx="5694513" cy="59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6165565"/>
            <a:ext cx="1009495" cy="100949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324225" y="6330986"/>
            <a:ext cx="6396596" cy="59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CHIFFRES CLÉS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96" r="0" b="-92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414136"/>
            <a:chOff x="0" y="0"/>
            <a:chExt cx="4816593" cy="2742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42818"/>
            </a:xfrm>
            <a:custGeom>
              <a:avLst/>
              <a:gdLst/>
              <a:ahLst/>
              <a:cxnLst/>
              <a:rect r="r" b="b" t="t" l="l"/>
              <a:pathLst>
                <a:path h="2742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2818"/>
                  </a:lnTo>
                  <a:lnTo>
                    <a:pt x="0" y="2742818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8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573108" y="4320486"/>
            <a:ext cx="9141785" cy="1588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82"/>
              </a:lnSpc>
            </a:pPr>
            <a:r>
              <a:rPr lang="en-US" sz="10077" spc="372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397951" cy="9258300"/>
          </a:xfrm>
          <a:custGeom>
            <a:avLst/>
            <a:gdLst/>
            <a:ahLst/>
            <a:cxnLst/>
            <a:rect r="r" b="b" t="t" l="l"/>
            <a:pathLst>
              <a:path h="9258300" w="6397951">
                <a:moveTo>
                  <a:pt x="0" y="0"/>
                </a:moveTo>
                <a:lnTo>
                  <a:pt x="6397951" y="0"/>
                </a:lnTo>
                <a:lnTo>
                  <a:pt x="639795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82" t="-4877" r="0" b="-48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03757" y="1057275"/>
            <a:ext cx="9686814" cy="836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Les systèmes informatiques peuvent être vulnérables à divers types d'attaques et failles de sécurité. </a:t>
            </a:r>
          </a:p>
          <a:p>
            <a:pPr algn="l">
              <a:lnSpc>
                <a:spcPts val="3674"/>
              </a:lnSpc>
            </a:pPr>
          </a:p>
          <a:p>
            <a:pPr algn="l">
              <a:lnSpc>
                <a:spcPts val="3674"/>
              </a:lnSpc>
            </a:pPr>
          </a:p>
          <a:p>
            <a:pPr algn="l">
              <a:lnSpc>
                <a:spcPts val="3674"/>
              </a:lnSpc>
            </a:pP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Ces vulnérabilités peuvent provenir de plusieurs sources, et chacune d’elles présente des </a:t>
            </a:r>
            <a:r>
              <a:rPr lang="en-US" sz="3466" spc="12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conséquences 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potentiellement graves pour la </a:t>
            </a:r>
            <a:r>
              <a:rPr lang="en-US" sz="3466" spc="12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sécurité des données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la </a:t>
            </a:r>
            <a:r>
              <a:rPr lang="en-US" sz="3466" spc="12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disponibilité du système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et la </a:t>
            </a:r>
            <a:r>
              <a:rPr lang="en-US" sz="3466" spc="12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confidentialité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des informations. </a:t>
            </a:r>
          </a:p>
          <a:p>
            <a:pPr algn="l">
              <a:lnSpc>
                <a:spcPts val="3674"/>
              </a:lnSpc>
            </a:pPr>
          </a:p>
          <a:p>
            <a:pPr algn="l">
              <a:lnSpc>
                <a:spcPts val="3674"/>
              </a:lnSpc>
            </a:pPr>
          </a:p>
          <a:p>
            <a:pPr algn="l">
              <a:lnSpc>
                <a:spcPts val="3674"/>
              </a:lnSpc>
            </a:pP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 plus celle-ci ne cessent d’évoluer. Avec la généralisation des services en ligne, du télétravail et des environnements hybrides, les failles se </a:t>
            </a:r>
            <a:r>
              <a:rPr lang="en-US" sz="3466" spc="128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multiplient</a:t>
            </a:r>
            <a:r>
              <a:rPr lang="en-US" sz="3466" spc="128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  <a:p>
            <a:pPr algn="l">
              <a:lnSpc>
                <a:spcPts val="36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0177" y="1632934"/>
            <a:ext cx="534025" cy="534025"/>
            <a:chOff x="0" y="0"/>
            <a:chExt cx="712033" cy="712033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712033" cy="712033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10800000">
              <a:off x="261352" y="261352"/>
              <a:ext cx="189328" cy="189328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20052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9740177" y="3269928"/>
            <a:ext cx="534025" cy="534025"/>
            <a:chOff x="0" y="0"/>
            <a:chExt cx="712033" cy="712033"/>
          </a:xfrm>
        </p:grpSpPr>
        <p:grpSp>
          <p:nvGrpSpPr>
            <p:cNvPr name="Group 8" id="8"/>
            <p:cNvGrpSpPr/>
            <p:nvPr/>
          </p:nvGrpSpPr>
          <p:grpSpPr>
            <a:xfrm rot="-10800000">
              <a:off x="0" y="0"/>
              <a:ext cx="712033" cy="71203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261352" y="261352"/>
              <a:ext cx="189328" cy="189328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20052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9740177" y="4764662"/>
            <a:ext cx="534025" cy="534025"/>
            <a:chOff x="0" y="0"/>
            <a:chExt cx="712033" cy="712033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0"/>
              <a:ext cx="712033" cy="712033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-10800000">
              <a:off x="261352" y="261352"/>
              <a:ext cx="189328" cy="189328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20052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9740177" y="6403587"/>
            <a:ext cx="534025" cy="534025"/>
            <a:chOff x="0" y="0"/>
            <a:chExt cx="712033" cy="712033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0" y="0"/>
              <a:ext cx="712033" cy="712033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261352" y="261352"/>
              <a:ext cx="189328" cy="189328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20052"/>
              </a:solid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2"/>
            <a:srcRect l="13795" t="0" r="26870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-8789506" y="-63568"/>
            <a:ext cx="18288000" cy="10414136"/>
            <a:chOff x="0" y="0"/>
            <a:chExt cx="4816593" cy="274281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16592" cy="2742818"/>
            </a:xfrm>
            <a:custGeom>
              <a:avLst/>
              <a:gdLst/>
              <a:ahLst/>
              <a:cxnLst/>
              <a:rect r="r" b="b" t="t" l="l"/>
              <a:pathLst>
                <a:path h="2742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2818"/>
                  </a:lnTo>
                  <a:lnTo>
                    <a:pt x="0" y="2742818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816593" cy="278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41888" y="3572116"/>
            <a:ext cx="7060223" cy="265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79"/>
              </a:lnSpc>
            </a:pPr>
            <a:r>
              <a:rPr lang="en-US" sz="8799" spc="325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types de vulnérabilité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03566" y="1631072"/>
            <a:ext cx="7220063" cy="100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5"/>
              </a:lnSpc>
            </a:pPr>
            <a:r>
              <a:rPr lang="en-US" b="true" sz="2846" spc="1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Vu</a:t>
            </a:r>
            <a:r>
              <a:rPr lang="en-US" b="true" sz="2846" spc="1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lnérabilités de configuration</a:t>
            </a:r>
          </a:p>
          <a:p>
            <a:pPr algn="l" marL="0" indent="0" lvl="0">
              <a:lnSpc>
                <a:spcPts val="3985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903566" y="3015382"/>
            <a:ext cx="7584901" cy="151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5"/>
              </a:lnSpc>
            </a:pPr>
            <a:r>
              <a:rPr lang="en-US" b="true" sz="2846" spc="1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Vulnér</a:t>
            </a:r>
            <a:r>
              <a:rPr lang="en-US" b="true" sz="2846" spc="1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abilités des logiciels et applications</a:t>
            </a:r>
          </a:p>
          <a:p>
            <a:pPr algn="l" marL="0" indent="0" lvl="0">
              <a:lnSpc>
                <a:spcPts val="398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903566" y="4654765"/>
            <a:ext cx="6542246" cy="2015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5"/>
              </a:lnSpc>
            </a:pPr>
            <a:r>
              <a:rPr lang="en-US" b="true" sz="2846" spc="1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Vulnér</a:t>
            </a:r>
            <a:r>
              <a:rPr lang="en-US" b="true" sz="2846" spc="1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abilités matérielles et physiques</a:t>
            </a:r>
          </a:p>
          <a:p>
            <a:pPr algn="l" marL="0" indent="0" lvl="0">
              <a:lnSpc>
                <a:spcPts val="3985"/>
              </a:lnSpc>
            </a:pPr>
          </a:p>
          <a:p>
            <a:pPr algn="l" marL="0" indent="0" lvl="0">
              <a:lnSpc>
                <a:spcPts val="3985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903566" y="6401725"/>
            <a:ext cx="7268959" cy="100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5"/>
              </a:lnSpc>
            </a:pPr>
            <a:r>
              <a:rPr lang="en-US" b="true" sz="2846" spc="1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Vulnérab</a:t>
            </a:r>
            <a:r>
              <a:rPr lang="en-US" b="true" sz="2846" spc="1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ilités d'utilisateur</a:t>
            </a:r>
          </a:p>
          <a:p>
            <a:pPr algn="l" marL="0" indent="0" lvl="0">
              <a:lnSpc>
                <a:spcPts val="3985"/>
              </a:lnSpc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9740177" y="8042512"/>
            <a:ext cx="534025" cy="534025"/>
            <a:chOff x="0" y="0"/>
            <a:chExt cx="712033" cy="712033"/>
          </a:xfrm>
        </p:grpSpPr>
        <p:grpSp>
          <p:nvGrpSpPr>
            <p:cNvPr name="Group 33" id="33"/>
            <p:cNvGrpSpPr/>
            <p:nvPr/>
          </p:nvGrpSpPr>
          <p:grpSpPr>
            <a:xfrm rot="-10800000">
              <a:off x="0" y="0"/>
              <a:ext cx="712033" cy="712033"/>
              <a:chOff x="0" y="0"/>
              <a:chExt cx="6350000" cy="63500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261352" y="261352"/>
              <a:ext cx="189328" cy="189328"/>
              <a:chOff x="0" y="0"/>
              <a:chExt cx="6350000" cy="63500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20052"/>
              </a:solidFill>
            </p:spPr>
          </p:sp>
        </p:grpSp>
      </p:grpSp>
      <p:sp>
        <p:nvSpPr>
          <p:cNvPr name="TextBox 37" id="37"/>
          <p:cNvSpPr txBox="true"/>
          <p:nvPr/>
        </p:nvSpPr>
        <p:spPr>
          <a:xfrm rot="0">
            <a:off x="10903566" y="7975837"/>
            <a:ext cx="6904120" cy="100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5"/>
              </a:lnSpc>
            </a:pPr>
            <a:r>
              <a:rPr lang="en-US" b="true" sz="2846" spc="1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Vul</a:t>
            </a:r>
            <a:r>
              <a:rPr lang="en-US" b="true" sz="2846" spc="10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nérabilités liées aux réseaux</a:t>
            </a:r>
          </a:p>
          <a:p>
            <a:pPr algn="l" marL="0" indent="0" lvl="0">
              <a:lnSpc>
                <a:spcPts val="398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76" r="-5882" b="-911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27136"/>
            <a:ext cx="18288000" cy="10414136"/>
            <a:chOff x="0" y="0"/>
            <a:chExt cx="4816593" cy="2742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42818"/>
            </a:xfrm>
            <a:custGeom>
              <a:avLst/>
              <a:gdLst/>
              <a:ahLst/>
              <a:cxnLst/>
              <a:rect r="r" b="b" t="t" l="l"/>
              <a:pathLst>
                <a:path h="2742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2818"/>
                  </a:lnTo>
                  <a:lnTo>
                    <a:pt x="0" y="2742818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8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22554" y="1028700"/>
            <a:ext cx="9842891" cy="9258300"/>
            <a:chOff x="0" y="0"/>
            <a:chExt cx="2592366" cy="243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92366" cy="2438400"/>
            </a:xfrm>
            <a:custGeom>
              <a:avLst/>
              <a:gdLst/>
              <a:ahLst/>
              <a:cxnLst/>
              <a:rect r="r" b="b" t="t" l="l"/>
              <a:pathLst>
                <a:path h="2438400" w="2592366">
                  <a:moveTo>
                    <a:pt x="0" y="0"/>
                  </a:moveTo>
                  <a:lnTo>
                    <a:pt x="2592366" y="0"/>
                  </a:lnTo>
                  <a:lnTo>
                    <a:pt x="259236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200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9236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74920" y="1154680"/>
            <a:ext cx="7892439" cy="2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22"/>
              </a:lnSpc>
            </a:pPr>
            <a:r>
              <a:rPr lang="en-US" sz="8700" spc="321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Vulnérabilités de configuration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3489" y="3709670"/>
            <a:ext cx="8115300" cy="657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Mauvaises configurations des systèmes et des réseaux qui peuvent entraîner</a:t>
            </a:r>
            <a:r>
              <a:rPr lang="en-US" sz="3500" spc="12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une brèche de sécurité</a:t>
            </a: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  <a:p>
            <a:pPr algn="l">
              <a:lnSpc>
                <a:spcPts val="3710"/>
              </a:lnSpc>
            </a:pP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Partage de fichiers non sécurisé </a:t>
            </a: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Mots de passe par défaut non modifiés</a:t>
            </a: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L'absence de pare-feu ou de logiciels antivirus </a:t>
            </a: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Désactivation des mises à jour automatiques. </a:t>
            </a: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Absence ou mauvaise gestion des privilèges d’accès</a:t>
            </a:r>
          </a:p>
          <a:p>
            <a:pPr algn="l">
              <a:lnSpc>
                <a:spcPts val="37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76" r="-5882" b="-911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27136"/>
            <a:ext cx="18288000" cy="10414136"/>
            <a:chOff x="0" y="0"/>
            <a:chExt cx="4816593" cy="2742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42818"/>
            </a:xfrm>
            <a:custGeom>
              <a:avLst/>
              <a:gdLst/>
              <a:ahLst/>
              <a:cxnLst/>
              <a:rect r="r" b="b" t="t" l="l"/>
              <a:pathLst>
                <a:path h="2742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2818"/>
                  </a:lnTo>
                  <a:lnTo>
                    <a:pt x="0" y="2742818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8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22554" y="1028700"/>
            <a:ext cx="9842891" cy="9258300"/>
            <a:chOff x="0" y="0"/>
            <a:chExt cx="2592366" cy="243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92366" cy="2438400"/>
            </a:xfrm>
            <a:custGeom>
              <a:avLst/>
              <a:gdLst/>
              <a:ahLst/>
              <a:cxnLst/>
              <a:rect r="r" b="b" t="t" l="l"/>
              <a:pathLst>
                <a:path h="2438400" w="2592366">
                  <a:moveTo>
                    <a:pt x="0" y="0"/>
                  </a:moveTo>
                  <a:lnTo>
                    <a:pt x="2592366" y="0"/>
                  </a:lnTo>
                  <a:lnTo>
                    <a:pt x="259236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200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9236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086350" y="1210606"/>
            <a:ext cx="7892439" cy="369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22"/>
              </a:lnSpc>
            </a:pPr>
            <a:r>
              <a:rPr lang="en-US" sz="8700" spc="321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Vulnérabilités des logiciels et applications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86350" y="5098982"/>
            <a:ext cx="8115300" cy="704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0"/>
              </a:lnSpc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Failles de sécurité dans les logiciels utilisés:</a:t>
            </a:r>
          </a:p>
          <a:p>
            <a:pPr algn="l">
              <a:lnSpc>
                <a:spcPts val="3710"/>
              </a:lnSpc>
            </a:pP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</a:t>
            </a: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anque de mise a jours</a:t>
            </a: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Les vulnérabilités Zero-day</a:t>
            </a: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Manque de chiffrement des données sensibles</a:t>
            </a: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3" tooltip="https://fr.wikipedia.org/wiki/Injection_SQL?trk=article-ssr-frontend-pulse_little-text-block"/>
              </a:rPr>
              <a:t>SQL injection</a:t>
            </a: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qui permettent aux attaquants d'exécuter du code malveillant sur un serveur</a:t>
            </a:r>
          </a:p>
          <a:p>
            <a:pPr algn="l">
              <a:lnSpc>
                <a:spcPts val="3710"/>
              </a:lnSpc>
            </a:pPr>
          </a:p>
          <a:p>
            <a:pPr algn="l">
              <a:lnSpc>
                <a:spcPts val="3710"/>
              </a:lnSpc>
            </a:pPr>
          </a:p>
          <a:p>
            <a:pPr algn="l">
              <a:lnSpc>
                <a:spcPts val="3710"/>
              </a:lnSpc>
            </a:pPr>
          </a:p>
          <a:p>
            <a:pPr algn="l">
              <a:lnSpc>
                <a:spcPts val="3710"/>
              </a:lnSpc>
            </a:pPr>
          </a:p>
          <a:p>
            <a:pPr algn="l">
              <a:lnSpc>
                <a:spcPts val="37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76" r="-5882" b="-911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414136"/>
            <a:chOff x="0" y="0"/>
            <a:chExt cx="4816593" cy="2742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42818"/>
            </a:xfrm>
            <a:custGeom>
              <a:avLst/>
              <a:gdLst/>
              <a:ahLst/>
              <a:cxnLst/>
              <a:rect r="r" b="b" t="t" l="l"/>
              <a:pathLst>
                <a:path h="2742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2818"/>
                  </a:lnTo>
                  <a:lnTo>
                    <a:pt x="0" y="2742818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8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22554" y="1028700"/>
            <a:ext cx="9842891" cy="9258300"/>
            <a:chOff x="0" y="0"/>
            <a:chExt cx="2592366" cy="243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92366" cy="2438400"/>
            </a:xfrm>
            <a:custGeom>
              <a:avLst/>
              <a:gdLst/>
              <a:ahLst/>
              <a:cxnLst/>
              <a:rect r="r" b="b" t="t" l="l"/>
              <a:pathLst>
                <a:path h="2438400" w="2592366">
                  <a:moveTo>
                    <a:pt x="0" y="0"/>
                  </a:moveTo>
                  <a:lnTo>
                    <a:pt x="2592366" y="0"/>
                  </a:lnTo>
                  <a:lnTo>
                    <a:pt x="259236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200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9236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22554" y="1114976"/>
            <a:ext cx="9842891" cy="429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32"/>
              </a:lnSpc>
            </a:pPr>
            <a:r>
              <a:rPr lang="en-US" sz="7200" spc="266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Vulnérabilités matérielles et physique</a:t>
            </a:r>
          </a:p>
          <a:p>
            <a:pPr algn="ctr" marL="0" indent="0" lvl="0">
              <a:lnSpc>
                <a:spcPts val="8692"/>
              </a:lnSpc>
            </a:pPr>
          </a:p>
          <a:p>
            <a:pPr algn="ctr" marL="0" indent="0" lvl="0">
              <a:lnSpc>
                <a:spcPts val="869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829550" y="3179548"/>
            <a:ext cx="8628899" cy="792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Faiblesses physiques des équipements informatiques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:</a:t>
            </a:r>
          </a:p>
          <a:p>
            <a:pPr algn="l">
              <a:lnSpc>
                <a:spcPts val="3498"/>
              </a:lnSpc>
            </a:pPr>
          </a:p>
          <a:p>
            <a:pPr algn="l" marL="712472" indent="-356236" lvl="1">
              <a:lnSpc>
                <a:spcPts val="3498"/>
              </a:lnSpc>
              <a:buFont typeface="Arial"/>
              <a:buChar char="•"/>
            </a:pP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porte d'accès physique non sécurisée, qui permet à un attaquant de physiquement accéder à un ordinat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eur ou à un réseau </a:t>
            </a:r>
          </a:p>
          <a:p>
            <a:pPr algn="l" marL="712472" indent="-356236" lvl="1">
              <a:lnSpc>
                <a:spcPts val="3498"/>
              </a:lnSpc>
              <a:buFont typeface="Arial"/>
              <a:buChar char="•"/>
            </a:pP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vulnérabilité de sé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ur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té dans l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 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ces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sé</a:t>
            </a:r>
            <a:r>
              <a:rPr lang="en-US" sz="3300" spc="122" u="non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curi</a:t>
            </a: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té </a:t>
            </a: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498"/>
              </a:lnSpc>
            </a:pP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Vulnérabilite physique :</a:t>
            </a:r>
          </a:p>
          <a:p>
            <a:pPr algn="l">
              <a:lnSpc>
                <a:spcPts val="3498"/>
              </a:lnSpc>
            </a:pPr>
          </a:p>
          <a:p>
            <a:pPr algn="l" marL="712472" indent="-356236" lvl="1">
              <a:lnSpc>
                <a:spcPts val="3498"/>
              </a:lnSpc>
              <a:buFont typeface="Arial"/>
              <a:buChar char="•"/>
            </a:pP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Vol de matériel</a:t>
            </a:r>
          </a:p>
          <a:p>
            <a:pPr algn="l" marL="712472" indent="-356236" lvl="1">
              <a:lnSpc>
                <a:spcPts val="3498"/>
              </a:lnSpc>
              <a:buFont typeface="Arial"/>
              <a:buChar char="•"/>
            </a:pP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Installation de dispositifs d’espionnage</a:t>
            </a:r>
          </a:p>
          <a:p>
            <a:pPr algn="l" marL="712472" indent="-356236" lvl="1">
              <a:lnSpc>
                <a:spcPts val="3498"/>
              </a:lnSpc>
              <a:buFont typeface="Arial"/>
              <a:buChar char="•"/>
            </a:pP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Accès direct aux systèmes</a:t>
            </a:r>
          </a:p>
          <a:p>
            <a:pPr algn="l" marL="712472" indent="-356236" lvl="1">
              <a:lnSpc>
                <a:spcPts val="3498"/>
              </a:lnSpc>
              <a:buFont typeface="Arial"/>
              <a:buChar char="•"/>
            </a:pPr>
            <a:r>
              <a:rPr lang="en-US" sz="3300" spc="12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Sabotage</a:t>
            </a: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4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76" r="-5882" b="-911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414136"/>
            <a:chOff x="0" y="0"/>
            <a:chExt cx="4816593" cy="2742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42818"/>
            </a:xfrm>
            <a:custGeom>
              <a:avLst/>
              <a:gdLst/>
              <a:ahLst/>
              <a:cxnLst/>
              <a:rect r="r" b="b" t="t" l="l"/>
              <a:pathLst>
                <a:path h="27428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42818"/>
                  </a:lnTo>
                  <a:lnTo>
                    <a:pt x="0" y="2742818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8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22554" y="1028700"/>
            <a:ext cx="9842891" cy="9258300"/>
            <a:chOff x="0" y="0"/>
            <a:chExt cx="2592366" cy="243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92366" cy="2438400"/>
            </a:xfrm>
            <a:custGeom>
              <a:avLst/>
              <a:gdLst/>
              <a:ahLst/>
              <a:cxnLst/>
              <a:rect r="r" b="b" t="t" l="l"/>
              <a:pathLst>
                <a:path h="2438400" w="2592366">
                  <a:moveTo>
                    <a:pt x="0" y="0"/>
                  </a:moveTo>
                  <a:lnTo>
                    <a:pt x="2592366" y="0"/>
                  </a:lnTo>
                  <a:lnTo>
                    <a:pt x="259236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200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9236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071244" y="1233823"/>
            <a:ext cx="7892439" cy="253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22"/>
              </a:lnSpc>
            </a:pPr>
            <a:r>
              <a:rPr lang="en-US" sz="8700" spc="321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Vulnérabilités d'utilisateur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78492" y="2952410"/>
            <a:ext cx="9386954" cy="698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6"/>
              </a:lnSpc>
            </a:pPr>
          </a:p>
          <a:p>
            <a:pPr algn="l">
              <a:lnSpc>
                <a:spcPts val="3286"/>
              </a:lnSpc>
            </a:pPr>
          </a:p>
          <a:p>
            <a:pPr algn="l">
              <a:lnSpc>
                <a:spcPts val="3286"/>
              </a:lnSpc>
            </a:pPr>
            <a:r>
              <a:rPr lang="en-US" sz="3100" spc="1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Ces vulnérabilités concernent les erreurs ou les mauvaises pratiques commises par les utilisateurs:</a:t>
            </a:r>
          </a:p>
          <a:p>
            <a:pPr algn="l">
              <a:lnSpc>
                <a:spcPts val="3286"/>
              </a:lnSpc>
            </a:pPr>
          </a:p>
          <a:p>
            <a:pPr algn="l" marL="669293" indent="-334646" lvl="1">
              <a:lnSpc>
                <a:spcPts val="3286"/>
              </a:lnSpc>
              <a:buFont typeface="Arial"/>
              <a:buChar char="•"/>
            </a:pPr>
            <a:r>
              <a:rPr lang="en-US" sz="3100" spc="1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3" tooltip="https://www.linkedin.com/redir/redirect?url=https%3A%2F%2Fwww%2Essi%2Egouv%2Efr%2Fadministration%2Fprecautions-elementaires%2Fcalculer-la-force-dun-mot-de-passe%2F&amp;urlhash=cPd6&amp;trk=article-ssr-frontend-pulse_little-text-block"/>
              </a:rPr>
              <a:t>mots de passe faibles</a:t>
            </a:r>
            <a:r>
              <a:rPr lang="en-US" sz="3100" spc="1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ou réutilisés</a:t>
            </a:r>
          </a:p>
          <a:p>
            <a:pPr algn="l">
              <a:lnSpc>
                <a:spcPts val="3286"/>
              </a:lnSpc>
            </a:pPr>
          </a:p>
          <a:p>
            <a:pPr algn="l" marL="669293" indent="-334646" lvl="1">
              <a:lnSpc>
                <a:spcPts val="3286"/>
              </a:lnSpc>
              <a:buFont typeface="Arial"/>
              <a:buChar char="•"/>
            </a:pPr>
            <a:r>
              <a:rPr lang="en-US" sz="3100" spc="1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utilisation de logiciels ou de </a:t>
            </a:r>
            <a:r>
              <a:rPr lang="en-US" sz="3100" spc="1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4" tooltip="https://www.linkedin.com/redir/redirect?url=https%3A%2F%2Fwww%2Essi%2Egouv%2Efr%2Fentreprise%2Fprecautions-elementaires%2F5-reflexes-a-avoir-lors-de-la-reception-dun-courriel%2F&amp;urlhash=iIpz&amp;trk=article-ssr-frontend-pulse_little-text-block"/>
              </a:rPr>
              <a:t>courriels non sécurisés</a:t>
            </a:r>
            <a:r>
              <a:rPr lang="en-US" sz="3100" spc="1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ou non vérifiés (phishing)</a:t>
            </a:r>
          </a:p>
          <a:p>
            <a:pPr algn="l">
              <a:lnSpc>
                <a:spcPts val="3286"/>
              </a:lnSpc>
            </a:pPr>
          </a:p>
          <a:p>
            <a:pPr algn="l" marL="669293" indent="-334646" lvl="1">
              <a:lnSpc>
                <a:spcPts val="3286"/>
              </a:lnSpc>
              <a:buFont typeface="Arial"/>
              <a:buChar char="•"/>
            </a:pPr>
            <a:r>
              <a:rPr lang="en-US" sz="3100" spc="1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</a:t>
            </a:r>
            <a:r>
              <a:rPr lang="en-US" sz="3100" spc="1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ivulgation d'informations sensibles</a:t>
            </a:r>
          </a:p>
          <a:p>
            <a:pPr algn="l">
              <a:lnSpc>
                <a:spcPts val="3286"/>
              </a:lnSpc>
            </a:pPr>
          </a:p>
          <a:p>
            <a:pPr algn="l" marL="669293" indent="-334646" lvl="1">
              <a:lnSpc>
                <a:spcPts val="3286"/>
              </a:lnSpc>
              <a:buFont typeface="Arial"/>
              <a:buChar char="•"/>
            </a:pPr>
            <a:r>
              <a:rPr lang="en-US" sz="3100" spc="1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Perte ou vol de supports contenant des données</a:t>
            </a:r>
          </a:p>
          <a:p>
            <a:pPr algn="l">
              <a:lnSpc>
                <a:spcPts val="3286"/>
              </a:lnSpc>
            </a:pPr>
          </a:p>
          <a:p>
            <a:pPr algn="l" marL="669293" indent="-334646" lvl="1">
              <a:lnSpc>
                <a:spcPts val="3286"/>
              </a:lnSpc>
              <a:buFont typeface="Arial"/>
              <a:buChar char="•"/>
            </a:pPr>
            <a:r>
              <a:rPr lang="en-US" sz="3100" spc="11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Ignorer les procédures de sécurité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DAGzHoV55D4</dc:identifier>
  <dcterms:modified xsi:type="dcterms:W3CDTF">2011-08-01T06:04:30Z</dcterms:modified>
  <cp:revision>1</cp:revision>
  <dc:title>Bleu Foncé Technologie Moderne Entreprise Informatique Présentation</dc:title>
</cp:coreProperties>
</file>